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257" r:id="rId2"/>
    <p:sldId id="325" r:id="rId3"/>
    <p:sldId id="326" r:id="rId4"/>
    <p:sldId id="327" r:id="rId5"/>
    <p:sldId id="328" r:id="rId6"/>
    <p:sldId id="319" r:id="rId7"/>
    <p:sldId id="301" r:id="rId8"/>
    <p:sldId id="310" r:id="rId9"/>
    <p:sldId id="294" r:id="rId10"/>
    <p:sldId id="299" r:id="rId11"/>
    <p:sldId id="315" r:id="rId12"/>
    <p:sldId id="320" r:id="rId13"/>
    <p:sldId id="316" r:id="rId14"/>
    <p:sldId id="321" r:id="rId15"/>
    <p:sldId id="335" r:id="rId16"/>
    <p:sldId id="336" r:id="rId17"/>
    <p:sldId id="322" r:id="rId18"/>
    <p:sldId id="323" r:id="rId19"/>
    <p:sldId id="317" r:id="rId20"/>
    <p:sldId id="318" r:id="rId21"/>
    <p:sldId id="308" r:id="rId22"/>
    <p:sldId id="324" r:id="rId23"/>
  </p:sldIdLst>
  <p:sldSz cx="9906000" cy="6858000" type="A4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4E60"/>
    <a:srgbClr val="A01A4B"/>
    <a:srgbClr val="00999A"/>
    <a:srgbClr val="D4D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39" autoAdjust="0"/>
    <p:restoredTop sz="94601" autoAdjust="0"/>
  </p:normalViewPr>
  <p:slideViewPr>
    <p:cSldViewPr snapToGrid="0">
      <p:cViewPr>
        <p:scale>
          <a:sx n="77" d="100"/>
          <a:sy n="77" d="100"/>
        </p:scale>
        <p:origin x="-900" y="-4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-2898" y="-84"/>
      </p:cViewPr>
      <p:guideLst>
        <p:guide orient="horz" pos="310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991A2-4A93-444F-92C3-6A51D53647E2}" type="datetimeFigureOut">
              <a:rPr lang="en-GB" smtClean="0"/>
              <a:t>17/02/2016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6900"/>
            <a:ext cx="2946400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6900"/>
            <a:ext cx="2946400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FD286-E16A-44B7-96DA-C9E55CBA530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8700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845C9-2E83-4FB8-BBF8-CEA084E9806F}" type="datetimeFigureOut">
              <a:rPr lang="en-GB" smtClean="0"/>
              <a:t>17/02/2016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3900" y="739775"/>
            <a:ext cx="53498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689240"/>
            <a:ext cx="5438775" cy="44429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6900"/>
            <a:ext cx="2946400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6900"/>
            <a:ext cx="2946400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E4DAD-2F4F-4E98-AF13-2A938421E0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921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E4DAD-2F4F-4E98-AF13-2A938421E03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8590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E4DAD-2F4F-4E98-AF13-2A938421E03D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411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E4DAD-2F4F-4E98-AF13-2A938421E03D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3742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E4DAD-2F4F-4E98-AF13-2A938421E03D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615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Symphony housing </a:t>
            </a:r>
          </a:p>
          <a:p>
            <a:r>
              <a:rPr lang="en-GB" dirty="0" smtClean="0"/>
              <a:t>Wigan &amp; leigh housing </a:t>
            </a:r>
          </a:p>
          <a:p>
            <a:endParaRPr lang="en-GB" dirty="0"/>
          </a:p>
          <a:p>
            <a:r>
              <a:rPr lang="en-GB" dirty="0" smtClean="0"/>
              <a:t>Are both about to join  Athena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E4DAD-2F4F-4E98-AF13-2A938421E03D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13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E4DAD-2F4F-4E98-AF13-2A938421E03D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488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Manchester Growth  Company  comprises of; </a:t>
            </a:r>
          </a:p>
          <a:p>
            <a:endParaRPr lang="en-GB" dirty="0"/>
          </a:p>
          <a:p>
            <a:r>
              <a:rPr lang="en-GB" dirty="0" smtClean="0"/>
              <a:t>Economic solutions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The Work Company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The Skills  Company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Business Growth Hub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Marketing Manchester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New Economy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E4DAD-2F4F-4E98-AF13-2A938421E03D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652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E4DAD-2F4F-4E98-AF13-2A938421E03D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6659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1988" y="615950"/>
            <a:ext cx="5348287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E4DAD-2F4F-4E98-AF13-2A938421E03D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4383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100" dirty="0"/>
              <a:t>Employer &amp; customer led 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Example </a:t>
            </a:r>
            <a:r>
              <a:rPr lang="en-GB" dirty="0"/>
              <a:t>– The Works – University &amp; Central Manchester Hospital Trust </a:t>
            </a:r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lvl="0"/>
            <a:r>
              <a:rPr lang="en-GB" dirty="0" smtClean="0"/>
              <a:t>We </a:t>
            </a:r>
            <a:r>
              <a:rPr lang="en-GB" dirty="0"/>
              <a:t>have established centres for delivering employment and skills including The Works and more recently East Hub which has had over 700 customers </a:t>
            </a:r>
            <a:r>
              <a:rPr lang="en-GB" dirty="0" smtClean="0"/>
              <a:t> since  April </a:t>
            </a:r>
            <a:endParaRPr lang="en-GB" dirty="0"/>
          </a:p>
          <a:p>
            <a:endParaRPr lang="en-GB" dirty="0" smtClean="0"/>
          </a:p>
          <a:p>
            <a:r>
              <a:rPr lang="en-GB" dirty="0"/>
              <a:t>Worked with a wide range of local employers – what skills &amp; expertise they need and preparing customers for these jobs</a:t>
            </a:r>
          </a:p>
          <a:p>
            <a:r>
              <a:rPr lang="en-GB" sz="1100" dirty="0"/>
              <a:t> </a:t>
            </a:r>
          </a:p>
          <a:p>
            <a:r>
              <a:rPr lang="en-GB" dirty="0"/>
              <a:t>Focused our training and skills in those sectors with jobs, so customers more likely to obtain work once completed training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E4DAD-2F4F-4E98-AF13-2A938421E03D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9621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E4DAD-2F4F-4E98-AF13-2A938421E03D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220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Examples include; Retail, Customer Service, Hotel &amp; catering, Health &amp; Social Care, Warehouse &amp; distribution, </a:t>
            </a:r>
            <a:r>
              <a:rPr lang="en-GB" dirty="0" smtClean="0"/>
              <a:t>janitorial </a:t>
            </a:r>
            <a:endParaRPr lang="en-GB" dirty="0"/>
          </a:p>
          <a:p>
            <a:pPr lvl="0"/>
            <a:endParaRPr lang="en-GB" sz="1100" b="1" dirty="0"/>
          </a:p>
          <a:p>
            <a:pPr lvl="0"/>
            <a:r>
              <a:rPr lang="en-GB" dirty="0"/>
              <a:t>Utilised local businesses and supply chain partners for placements , and developed links with employers in key entry level sectors such as Health &amp; Social Care, Retail &amp; Customer service – evolved into Job brokerage </a:t>
            </a:r>
          </a:p>
          <a:p>
            <a:endParaRPr lang="en-GB" dirty="0" smtClean="0"/>
          </a:p>
          <a:p>
            <a:r>
              <a:rPr lang="en-GB" dirty="0" smtClean="0"/>
              <a:t>Piccadilly </a:t>
            </a:r>
            <a:r>
              <a:rPr lang="en-GB" dirty="0"/>
              <a:t>hoteliers forum </a:t>
            </a:r>
          </a:p>
          <a:p>
            <a:r>
              <a:rPr lang="en-GB" dirty="0" smtClean="0"/>
              <a:t>Hilton Hotel </a:t>
            </a:r>
            <a:endParaRPr lang="en-GB" dirty="0"/>
          </a:p>
          <a:p>
            <a:r>
              <a:rPr lang="en-GB" dirty="0"/>
              <a:t>Future directions – health &amp; social care provider </a:t>
            </a:r>
          </a:p>
          <a:p>
            <a:r>
              <a:rPr lang="en-GB" dirty="0"/>
              <a:t>Big life – social enterprise 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Training &amp; education  - Mantra learning </a:t>
            </a:r>
          </a:p>
          <a:p>
            <a:r>
              <a:rPr lang="en-GB" dirty="0"/>
              <a:t>Mcr Adult Education service </a:t>
            </a:r>
          </a:p>
          <a:p>
            <a:r>
              <a:rPr lang="en-GB" dirty="0"/>
              <a:t>Mcr college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E4DAD-2F4F-4E98-AF13-2A938421E03D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959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2775" y="473075"/>
            <a:ext cx="5348288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147 volunteers have supported the  services we provide </a:t>
            </a:r>
          </a:p>
          <a:p>
            <a:endParaRPr lang="en-GB" dirty="0"/>
          </a:p>
          <a:p>
            <a:r>
              <a:rPr lang="en-GB" dirty="0" smtClean="0"/>
              <a:t>In 2015 volunteers  contributed over 2200  hours . </a:t>
            </a:r>
          </a:p>
          <a:p>
            <a:endParaRPr lang="en-GB" dirty="0"/>
          </a:p>
          <a:p>
            <a:r>
              <a:rPr lang="en-GB" dirty="0" smtClean="0"/>
              <a:t>This enabled us to retain and improve services  such as  homework club, digital inclusion support, job club, and library service.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E4DAD-2F4F-4E98-AF13-2A938421E03D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946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E4DAD-2F4F-4E98-AF13-2A938421E03D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36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 smtClean="0"/>
              <a:t>SMEN has </a:t>
            </a:r>
            <a:r>
              <a:rPr lang="en-GB" dirty="0"/>
              <a:t>already proven to be a unique combination of CSR activity aimed at the local community, together with a programme of useful business support, good practice ideas and a great regular lunchtime networking opportunity at venues which rotates among the growing membership of businesses</a:t>
            </a:r>
            <a:r>
              <a:rPr lang="en-GB" dirty="0" smtClean="0"/>
              <a:t>.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key examples of business support and good practice which the Network has provided has been around;</a:t>
            </a:r>
          </a:p>
          <a:p>
            <a:pPr lvl="0"/>
            <a:r>
              <a:rPr lang="en-GB" dirty="0"/>
              <a:t>Finance for Business</a:t>
            </a:r>
          </a:p>
          <a:p>
            <a:pPr lvl="0"/>
            <a:r>
              <a:rPr lang="en-GB" dirty="0"/>
              <a:t>Funding for Wi Fi</a:t>
            </a:r>
          </a:p>
          <a:p>
            <a:pPr lvl="0"/>
            <a:r>
              <a:rPr lang="en-GB" dirty="0"/>
              <a:t>Funded Skills Training for employees</a:t>
            </a:r>
          </a:p>
          <a:p>
            <a:pPr lvl="0"/>
            <a:r>
              <a:rPr lang="en-GB" dirty="0"/>
              <a:t>Social media</a:t>
            </a:r>
          </a:p>
          <a:p>
            <a:pPr lvl="0"/>
            <a:r>
              <a:rPr lang="en-GB" dirty="0"/>
              <a:t>Apprenticeships</a:t>
            </a:r>
          </a:p>
          <a:p>
            <a:pPr lvl="0"/>
            <a:r>
              <a:rPr lang="en-GB" dirty="0"/>
              <a:t>Business mentoring</a:t>
            </a:r>
          </a:p>
          <a:p>
            <a:pPr lvl="0"/>
            <a:r>
              <a:rPr lang="en-GB" dirty="0"/>
              <a:t>Procurement readiness workshops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E4DAD-2F4F-4E98-AF13-2A938421E03D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700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E4DAD-2F4F-4E98-AF13-2A938421E03D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976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56B-9AB6-4A7D-8DBB-386592F32DFC}" type="datetimeFigureOut">
              <a:rPr lang="en-GB" smtClean="0"/>
              <a:t>17/02/2016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5516-B41C-4626-B7E0-05D0277A33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2347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56B-9AB6-4A7D-8DBB-386592F32DFC}" type="datetimeFigureOut">
              <a:rPr lang="en-GB" smtClean="0"/>
              <a:t>17/02/2016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5516-B41C-4626-B7E0-05D0277A33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15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56B-9AB6-4A7D-8DBB-386592F32DFC}" type="datetimeFigureOut">
              <a:rPr lang="en-GB" smtClean="0"/>
              <a:t>17/02/2016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5516-B41C-4626-B7E0-05D0277A33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2547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56B-9AB6-4A7D-8DBB-386592F32DFC}" type="datetimeFigureOut">
              <a:rPr lang="en-GB" smtClean="0"/>
              <a:t>17/02/2016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5516-B41C-4626-B7E0-05D0277A33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867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56B-9AB6-4A7D-8DBB-386592F32DFC}" type="datetimeFigureOut">
              <a:rPr lang="en-GB" smtClean="0"/>
              <a:t>17/02/2016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5516-B41C-4626-B7E0-05D0277A33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9595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56B-9AB6-4A7D-8DBB-386592F32DFC}" type="datetimeFigureOut">
              <a:rPr lang="en-GB" smtClean="0"/>
              <a:t>17/02/2016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5516-B41C-4626-B7E0-05D0277A33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013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56B-9AB6-4A7D-8DBB-386592F32DFC}" type="datetimeFigureOut">
              <a:rPr lang="en-GB" smtClean="0"/>
              <a:t>17/02/2016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5516-B41C-4626-B7E0-05D0277A33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136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56B-9AB6-4A7D-8DBB-386592F32DFC}" type="datetimeFigureOut">
              <a:rPr lang="en-GB" smtClean="0"/>
              <a:t>17/02/2016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5516-B41C-4626-B7E0-05D0277A33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1757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56B-9AB6-4A7D-8DBB-386592F32DFC}" type="datetimeFigureOut">
              <a:rPr lang="en-GB" smtClean="0"/>
              <a:t>17/02/2016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5516-B41C-4626-B7E0-05D0277A33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120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56B-9AB6-4A7D-8DBB-386592F32DFC}" type="datetimeFigureOut">
              <a:rPr lang="en-GB" smtClean="0"/>
              <a:t>17/02/2016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5516-B41C-4626-B7E0-05D0277A33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095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56B-9AB6-4A7D-8DBB-386592F32DFC}" type="datetimeFigureOut">
              <a:rPr lang="en-GB" smtClean="0"/>
              <a:t>17/02/2016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5516-B41C-4626-B7E0-05D0277A33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3068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6156B-9AB6-4A7D-8DBB-386592F32DFC}" type="datetimeFigureOut">
              <a:rPr lang="en-GB" smtClean="0"/>
              <a:t>17/02/2016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C5516-B41C-4626-B7E0-05D0277A33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5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dave.power@onemanchester.co.uk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959" y="5481452"/>
            <a:ext cx="2186797" cy="3085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034" y="462525"/>
            <a:ext cx="8292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90" dirty="0" smtClean="0">
                <a:solidFill>
                  <a:srgbClr val="3D4E60"/>
                </a:solidFill>
                <a:latin typeface="Calibri"/>
                <a:cs typeface="Calibri"/>
              </a:rPr>
              <a:t>Housing and Work Incentives</a:t>
            </a:r>
            <a:endParaRPr lang="en-GB" sz="4000" b="1" spc="-90" dirty="0">
              <a:solidFill>
                <a:srgbClr val="3D4E60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34" y="1177438"/>
            <a:ext cx="5614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999A"/>
                </a:solidFill>
                <a:latin typeface="Calibri"/>
                <a:cs typeface="Calibri"/>
              </a:rPr>
              <a:t>Dave Power</a:t>
            </a:r>
            <a:endParaRPr lang="en-GB" sz="3600" b="1" dirty="0">
              <a:solidFill>
                <a:srgbClr val="00999A"/>
              </a:solidFill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34" y="1836280"/>
            <a:ext cx="85625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Group Chief Executive - One Manchester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Greater Manchester Chief Executive Lead – </a:t>
            </a:r>
          </a:p>
          <a:p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Employment &amp; Skills 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Email: 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  <a:hlinkClick r:id="rId5"/>
              </a:rPr>
              <a:t>dave.power@onemanchester.co.uk</a:t>
            </a:r>
            <a:endParaRPr lang="en-GB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endParaRPr lang="en-GB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9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D4E60"/>
                </a:solidFill>
                <a:latin typeface="Calibri"/>
                <a:cs typeface="Calibri"/>
              </a:rPr>
              <a:t>Track record  - Volunteering </a:t>
            </a:r>
            <a:endParaRPr lang="en-GB" b="1" dirty="0">
              <a:solidFill>
                <a:srgbClr val="3D4E60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312985"/>
            <a:ext cx="8543925" cy="4863978"/>
          </a:xfrm>
        </p:spPr>
        <p:txBody>
          <a:bodyPr>
            <a:normAutofit/>
          </a:bodyPr>
          <a:lstStyle/>
          <a:p>
            <a:pPr lvl="0"/>
            <a:endParaRPr lang="en-GB" sz="1600" dirty="0" smtClean="0"/>
          </a:p>
          <a:p>
            <a:pPr lvl="0"/>
            <a:endParaRPr lang="en-GB" sz="1600" dirty="0"/>
          </a:p>
          <a:p>
            <a:pPr lvl="0"/>
            <a:endParaRPr lang="en-GB" sz="1600" dirty="0" smtClean="0"/>
          </a:p>
          <a:p>
            <a:pPr lvl="0"/>
            <a:endParaRPr lang="en-GB" sz="1600" dirty="0"/>
          </a:p>
          <a:p>
            <a:pPr lvl="0"/>
            <a:endParaRPr lang="en-GB" sz="1600" dirty="0" smtClean="0"/>
          </a:p>
          <a:p>
            <a:pPr marL="0" lvl="0" indent="0">
              <a:buNone/>
            </a:pPr>
            <a:endParaRPr lang="en-GB" dirty="0" smtClean="0"/>
          </a:p>
          <a:p>
            <a:pPr lvl="0"/>
            <a:endParaRPr lang="en-GB" dirty="0"/>
          </a:p>
          <a:p>
            <a:endParaRPr lang="en-GB" dirty="0"/>
          </a:p>
        </p:txBody>
      </p:sp>
      <p:pic>
        <p:nvPicPr>
          <p:cNvPr id="3074" name="Picture 2" descr="G:\Strategy &amp; Performance\Cassie\Photos\Work placements\Dave presentation\Volunteering Fati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96878" y="1877348"/>
            <a:ext cx="2025612" cy="3038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9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13000" endA="300" endPos="3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G:\Strategy &amp; Performance\Cassie\Photos\Work placements\Dave presentation\Volunteering Moll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7" y="1570170"/>
            <a:ext cx="2483353" cy="3724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9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13000" endA="300" endPos="3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G:\Strategy &amp; Performance\Cassie\Photos\Work placements\Dave presentation\Computers 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919" y="2375706"/>
            <a:ext cx="2729339" cy="2029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9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13000" endA="300" endPos="3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4747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MENlines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41" y="0"/>
            <a:ext cx="8414629" cy="631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3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973014"/>
            <a:ext cx="8543925" cy="717675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3D4E60"/>
                </a:solidFill>
                <a:latin typeface="Calibri"/>
                <a:cs typeface="Calibri"/>
              </a:rPr>
              <a:t>South Manchester enterprise network (SMEN)</a:t>
            </a:r>
            <a:r>
              <a:rPr lang="en-GB" dirty="0">
                <a:solidFill>
                  <a:srgbClr val="3D4E60"/>
                </a:solidFill>
                <a:latin typeface="ITC Franklin Gothic Std Hvy"/>
                <a:cs typeface="ITC Franklin Gothic Std Hvy"/>
              </a:rPr>
              <a:t/>
            </a:r>
            <a:br>
              <a:rPr lang="en-GB" dirty="0">
                <a:solidFill>
                  <a:srgbClr val="3D4E60"/>
                </a:solidFill>
                <a:latin typeface="ITC Franklin Gothic Std Hvy"/>
                <a:cs typeface="ITC Franklin Gothic Std Hvy"/>
              </a:rPr>
            </a:br>
            <a:endParaRPr lang="en-GB" dirty="0">
              <a:solidFill>
                <a:srgbClr val="3D4E60"/>
              </a:solidFill>
              <a:latin typeface="ITC Franklin Gothic Std Hvy"/>
              <a:cs typeface="ITC Franklin Gothic Std Hvy"/>
            </a:endParaRPr>
          </a:p>
        </p:txBody>
      </p:sp>
      <p:pic>
        <p:nvPicPr>
          <p:cNvPr id="1026" name="Picture 2" descr="G:\Strategy &amp; Performance\Cassie\Photos\Work placements\Dave presentation\SME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413" y="1946868"/>
            <a:ext cx="4089126" cy="2726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9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21000" endA="300" endPos="3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G:\Strategy &amp; Performance\Cassie\Photos\Work placements\Dave presentation\SMEN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64" y="1942879"/>
            <a:ext cx="4070247" cy="2713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9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21000" endA="300" endPos="3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9648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576" y="1656942"/>
            <a:ext cx="4426879" cy="31325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8ACA5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694" y="2932219"/>
            <a:ext cx="629401" cy="63304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069649" y="2294832"/>
            <a:ext cx="1860539" cy="1860539"/>
          </a:xfrm>
          <a:prstGeom prst="ellipse">
            <a:avLst/>
          </a:prstGeom>
          <a:noFill/>
          <a:ln w="57150">
            <a:solidFill>
              <a:srgbClr val="009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3610133" y="1843803"/>
            <a:ext cx="2768046" cy="2768046"/>
          </a:xfrm>
          <a:prstGeom prst="ellipse">
            <a:avLst/>
          </a:prstGeom>
          <a:noFill/>
          <a:ln w="57150">
            <a:solidFill>
              <a:srgbClr val="009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4824313" y="2354390"/>
            <a:ext cx="859945" cy="896481"/>
            <a:chOff x="5264007" y="2244211"/>
            <a:chExt cx="1297566" cy="130507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4007" y="2244211"/>
              <a:ext cx="1297566" cy="130507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447123" y="2480076"/>
              <a:ext cx="1050317" cy="604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 smtClean="0">
                  <a:solidFill>
                    <a:schemeClr val="bg1"/>
                  </a:solidFill>
                  <a:latin typeface="Calibri"/>
                  <a:cs typeface="Calibri"/>
                </a:rPr>
                <a:t>One Manchester Locality</a:t>
              </a:r>
              <a:endParaRPr lang="en-GB" sz="7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20080" y="3094793"/>
            <a:ext cx="859945" cy="896481"/>
            <a:chOff x="5264007" y="2244211"/>
            <a:chExt cx="1297566" cy="130507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4007" y="2244211"/>
              <a:ext cx="1297566" cy="130507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447123" y="2631837"/>
              <a:ext cx="1050317" cy="291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 smtClean="0">
                  <a:solidFill>
                    <a:schemeClr val="bg1"/>
                  </a:solidFill>
                  <a:latin typeface="Calibri"/>
                  <a:cs typeface="Calibri"/>
                </a:rPr>
                <a:t>Manchester</a:t>
              </a:r>
              <a:endParaRPr lang="en-GB" sz="7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10800000">
            <a:off x="3277107" y="3838856"/>
            <a:ext cx="859945" cy="896481"/>
            <a:chOff x="5264007" y="2244211"/>
            <a:chExt cx="1297566" cy="130507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4007" y="2244211"/>
              <a:ext cx="1297566" cy="130507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 rot="10800000">
              <a:off x="5447123" y="2599187"/>
              <a:ext cx="1050317" cy="448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 smtClean="0">
                  <a:solidFill>
                    <a:schemeClr val="bg1"/>
                  </a:solidFill>
                  <a:latin typeface="Calibri"/>
                  <a:cs typeface="Calibri"/>
                </a:rPr>
                <a:t>Greater</a:t>
              </a:r>
            </a:p>
            <a:p>
              <a:pPr algn="ctr"/>
              <a:r>
                <a:rPr lang="en-GB" sz="700" dirty="0" smtClean="0">
                  <a:solidFill>
                    <a:schemeClr val="bg1"/>
                  </a:solidFill>
                  <a:latin typeface="Calibri"/>
                  <a:cs typeface="Calibri"/>
                </a:rPr>
                <a:t>Manchester</a:t>
              </a:r>
              <a:endParaRPr lang="en-GB" sz="7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3D4E60"/>
                </a:solidFill>
                <a:latin typeface="Calibri"/>
                <a:cs typeface="Calibri"/>
              </a:rPr>
              <a:t>Scale &amp; Impact </a:t>
            </a:r>
            <a:endParaRPr lang="en-GB" b="1" dirty="0">
              <a:solidFill>
                <a:srgbClr val="3D4E6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31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D4E60"/>
                </a:solidFill>
                <a:latin typeface="+mn-lt"/>
              </a:rPr>
              <a:t>Delivering GM Growth and Reform</a:t>
            </a:r>
            <a:endParaRPr lang="en-GB" dirty="0">
              <a:solidFill>
                <a:srgbClr val="3D4E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207" y="1344979"/>
            <a:ext cx="8543925" cy="45556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solidFill>
                  <a:srgbClr val="3D4E60"/>
                </a:solidFill>
              </a:rPr>
              <a:t>1 in 4 homes in GM – connectivity and insight at </a:t>
            </a:r>
            <a:r>
              <a:rPr lang="en-GB" sz="2000" dirty="0" smtClean="0">
                <a:solidFill>
                  <a:srgbClr val="3D4E60"/>
                </a:solidFill>
              </a:rPr>
              <a:t>locality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dirty="0" smtClean="0">
              <a:solidFill>
                <a:srgbClr val="3D4E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>
                <a:solidFill>
                  <a:srgbClr val="3D4E60"/>
                </a:solidFill>
              </a:rPr>
              <a:t>Organisation </a:t>
            </a:r>
            <a:r>
              <a:rPr lang="en-GB" sz="2000" dirty="0">
                <a:solidFill>
                  <a:srgbClr val="3D4E60"/>
                </a:solidFill>
              </a:rPr>
              <a:t>and Focus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rgbClr val="3D4E60"/>
                </a:solidFill>
              </a:rPr>
              <a:t>GM Providers Group – 25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rgbClr val="3D4E60"/>
                </a:solidFill>
              </a:rPr>
              <a:t>Portfolio Leads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 smtClean="0">
                <a:solidFill>
                  <a:srgbClr val="00999A"/>
                </a:solidFill>
              </a:rPr>
              <a:t>• </a:t>
            </a:r>
            <a:r>
              <a:rPr lang="en-GB" sz="1600" dirty="0" smtClean="0">
                <a:solidFill>
                  <a:srgbClr val="00999A"/>
                </a:solidFill>
              </a:rPr>
              <a:t>Housing Growth 		• Health </a:t>
            </a:r>
            <a:r>
              <a:rPr lang="en-GB" sz="1600" dirty="0">
                <a:solidFill>
                  <a:srgbClr val="00999A"/>
                </a:solidFill>
              </a:rPr>
              <a:t>&amp; Social care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 smtClean="0">
                <a:solidFill>
                  <a:srgbClr val="00999A"/>
                </a:solidFill>
              </a:rPr>
              <a:t>• Criminal </a:t>
            </a:r>
            <a:r>
              <a:rPr lang="en-GB" sz="1600" dirty="0">
                <a:solidFill>
                  <a:srgbClr val="00999A"/>
                </a:solidFill>
              </a:rPr>
              <a:t>Justice and </a:t>
            </a:r>
            <a:r>
              <a:rPr lang="en-GB" sz="1600" dirty="0" smtClean="0">
                <a:solidFill>
                  <a:srgbClr val="00999A"/>
                </a:solidFill>
              </a:rPr>
              <a:t>Police	• Place Leadership		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 smtClean="0">
                <a:solidFill>
                  <a:srgbClr val="00999A"/>
                </a:solidFill>
              </a:rPr>
              <a:t>• Low Carbon		• Public </a:t>
            </a:r>
            <a:r>
              <a:rPr lang="en-GB" sz="1600" dirty="0">
                <a:solidFill>
                  <a:srgbClr val="00999A"/>
                </a:solidFill>
              </a:rPr>
              <a:t>Service </a:t>
            </a:r>
            <a:r>
              <a:rPr lang="en-GB" sz="1600" dirty="0" smtClean="0">
                <a:solidFill>
                  <a:srgbClr val="00999A"/>
                </a:solidFill>
              </a:rPr>
              <a:t>Reform	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 smtClean="0">
                <a:solidFill>
                  <a:srgbClr val="00999A"/>
                </a:solidFill>
              </a:rPr>
              <a:t>• Employment </a:t>
            </a:r>
            <a:r>
              <a:rPr lang="en-GB" sz="1600" dirty="0">
                <a:solidFill>
                  <a:srgbClr val="00999A"/>
                </a:solidFill>
              </a:rPr>
              <a:t>and </a:t>
            </a:r>
            <a:r>
              <a:rPr lang="en-GB" sz="1600" dirty="0" smtClean="0">
                <a:solidFill>
                  <a:srgbClr val="00999A"/>
                </a:solidFill>
              </a:rPr>
              <a:t>Skills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 smtClean="0">
              <a:solidFill>
                <a:srgbClr val="00999A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>
                <a:solidFill>
                  <a:srgbClr val="3D4E60"/>
                </a:solidFill>
              </a:rPr>
              <a:t>Ask </a:t>
            </a:r>
            <a:r>
              <a:rPr lang="en-GB" sz="2000" dirty="0">
                <a:solidFill>
                  <a:srgbClr val="3D4E60"/>
                </a:solidFill>
              </a:rPr>
              <a:t>and </a:t>
            </a:r>
            <a:r>
              <a:rPr lang="en-GB" sz="2000" dirty="0" smtClean="0">
                <a:solidFill>
                  <a:srgbClr val="3D4E60"/>
                </a:solidFill>
              </a:rPr>
              <a:t>offer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rgbClr val="3D4E60"/>
                </a:solidFill>
              </a:rPr>
              <a:t>RPs </a:t>
            </a:r>
            <a:r>
              <a:rPr lang="en-GB" sz="1800" dirty="0">
                <a:solidFill>
                  <a:srgbClr val="3D4E60"/>
                </a:solidFill>
              </a:rPr>
              <a:t>on GMCA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000" dirty="0" smtClean="0">
              <a:solidFill>
                <a:srgbClr val="3D4E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>
                <a:solidFill>
                  <a:srgbClr val="3D4E60"/>
                </a:solidFill>
              </a:rPr>
              <a:t>Memorandum </a:t>
            </a:r>
            <a:r>
              <a:rPr lang="en-GB" sz="2000" dirty="0">
                <a:solidFill>
                  <a:srgbClr val="3D4E60"/>
                </a:solidFill>
              </a:rPr>
              <a:t>of Understanding – April 2016</a:t>
            </a:r>
          </a:p>
          <a:p>
            <a:endParaRPr lang="en-GB" sz="1600" dirty="0">
              <a:solidFill>
                <a:srgbClr val="3D4E60"/>
              </a:solidFill>
            </a:endParaRPr>
          </a:p>
          <a:p>
            <a:pPr marL="457200" lvl="1" indent="0">
              <a:buNone/>
            </a:pPr>
            <a:endParaRPr lang="en-GB" sz="1600" dirty="0">
              <a:solidFill>
                <a:srgbClr val="3D4E60"/>
              </a:solidFill>
            </a:endParaRPr>
          </a:p>
          <a:p>
            <a:pPr marL="457200" lvl="1" indent="0">
              <a:buNone/>
            </a:pPr>
            <a:endParaRPr lang="en-GB" sz="1600" dirty="0">
              <a:solidFill>
                <a:srgbClr val="3D4E60"/>
              </a:solidFill>
            </a:endParaRPr>
          </a:p>
          <a:p>
            <a:pPr lvl="1"/>
            <a:endParaRPr lang="en-GB" sz="1600" dirty="0">
              <a:solidFill>
                <a:srgbClr val="3D4E60"/>
              </a:solidFill>
            </a:endParaRPr>
          </a:p>
          <a:p>
            <a:pPr marL="457200" lvl="1" indent="0">
              <a:buNone/>
            </a:pPr>
            <a:endParaRPr lang="en-GB" sz="1600" dirty="0">
              <a:solidFill>
                <a:srgbClr val="3D4E60"/>
              </a:solidFill>
            </a:endParaRPr>
          </a:p>
          <a:p>
            <a:pPr marL="457200" lvl="1" indent="0">
              <a:buNone/>
            </a:pPr>
            <a:endParaRPr lang="en-GB" sz="1600" dirty="0">
              <a:solidFill>
                <a:srgbClr val="3D4E60"/>
              </a:solidFill>
            </a:endParaRPr>
          </a:p>
          <a:p>
            <a:pPr lvl="1"/>
            <a:endParaRPr lang="en-GB" sz="1600" dirty="0">
              <a:solidFill>
                <a:srgbClr val="3D4E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4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90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fontAlgn="base">
              <a:spcBef>
                <a:spcPct val="0"/>
              </a:spcBef>
              <a:spcAft>
                <a:spcPct val="0"/>
              </a:spcAft>
              <a:tabLst>
                <a:tab pos="993775" algn="l"/>
              </a:tabLst>
              <a:defRPr/>
            </a:pPr>
            <a:endParaRPr lang="en-GB" alt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50" y="571500"/>
            <a:ext cx="9063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Deep dives highlight skills as critical issue for growth</a:t>
            </a:r>
            <a:endParaRPr lang="en-GB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0050" y="1197620"/>
            <a:ext cx="90639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Improving position, but GM’s skills challenges remain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 smtClean="0"/>
              <a:t>11% of residents hold no qualifications compared to 9% in UK (down from 20% in ‘04)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 smtClean="0"/>
              <a:t>32% of GM have L4+ qualifications compared to 36% in UK (up from 25% in ‘04)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 smtClean="0"/>
              <a:t>46% of GM do not achieve 5+ GCSEs inc. English and Math at 15 (falls to 34% by 19)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 smtClean="0"/>
              <a:t>16-18 app numbers have been flat for past four years at 8,000. However, rise in 19+ has driven growth in overall apps (from 12,500 in 08/09 to 29,700 in 14-15)</a:t>
            </a:r>
          </a:p>
          <a:p>
            <a:pPr lvl="1"/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Clear link between qualification achievement and ability to contribute to and benefit from growth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 smtClean="0"/>
              <a:t>Employment rate rises from 37% for those with no qualifications, to 66% for those with Level 2 and 83% with Level 4 and above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 smtClean="0"/>
              <a:t>230,000 GM residents are out of work and want a job, around a third (85,000) do not have a Level 2 equivalent qualification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 smtClean="0"/>
              <a:t>Median hourly wages increase with skill level. Those with no/Level 1 earn around £8-£10.35 an hour, which rises to £12.62-£19.82 for those qualified to Level 4+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 smtClean="0"/>
              <a:t>Ability/incentive to access jobs across GM rises with skill. 36% of those with Level 4+ travel 10km+ to work compared to just 18% of those with no qualifications</a:t>
            </a:r>
          </a:p>
        </p:txBody>
      </p:sp>
    </p:spTree>
    <p:extLst>
      <p:ext uri="{BB962C8B-B14F-4D97-AF65-F5344CB8AC3E}">
        <p14:creationId xmlns:p14="http://schemas.microsoft.com/office/powerpoint/2010/main" val="2709797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90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fontAlgn="base">
              <a:spcBef>
                <a:spcPct val="0"/>
              </a:spcBef>
              <a:spcAft>
                <a:spcPct val="0"/>
              </a:spcAft>
              <a:tabLst>
                <a:tab pos="993775" algn="l"/>
              </a:tabLst>
              <a:defRPr/>
            </a:pPr>
            <a:endParaRPr lang="en-GB" alt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50" y="571500"/>
            <a:ext cx="9063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Deep dives highlight skills as critical issue for growth</a:t>
            </a:r>
            <a:endParaRPr lang="en-GB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0050" y="1474470"/>
            <a:ext cx="9063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Skills issues routinely flagged up by employers as key issue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Employers across all sectors cite skills as a key driver of, and barrier to growth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Shortage of digital/tech skills raised as a key emerging gap, across all sectors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But need to consider issue of low demand/utilisation of skills by employers too</a:t>
            </a:r>
          </a:p>
        </p:txBody>
      </p:sp>
    </p:spTree>
    <p:extLst>
      <p:ext uri="{BB962C8B-B14F-4D97-AF65-F5344CB8AC3E}">
        <p14:creationId xmlns:p14="http://schemas.microsoft.com/office/powerpoint/2010/main" val="619307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D4E60"/>
                </a:solidFill>
                <a:latin typeface="+mn-lt"/>
              </a:rPr>
              <a:t>As a sector, in 2014 we: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576" y="1554480"/>
            <a:ext cx="8543925" cy="51109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3D4E60"/>
                </a:solidFill>
              </a:rPr>
              <a:t>Invested </a:t>
            </a:r>
            <a:r>
              <a:rPr lang="en-GB" dirty="0">
                <a:solidFill>
                  <a:srgbClr val="3D4E60"/>
                </a:solidFill>
              </a:rPr>
              <a:t>over £2.5 million to directly deliver or commission pre – employability, employability, self –employment &amp; enterprise activities 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3D4E60"/>
                </a:solidFill>
              </a:rPr>
              <a:t>Supported 3,000 individuals 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3D4E60"/>
                </a:solidFill>
              </a:rPr>
              <a:t>Tendered for and managed over £1 million of external </a:t>
            </a:r>
            <a:r>
              <a:rPr lang="en-GB" dirty="0" smtClean="0">
                <a:solidFill>
                  <a:srgbClr val="3D4E60"/>
                </a:solidFill>
              </a:rPr>
              <a:t>funding</a:t>
            </a:r>
            <a:endParaRPr lang="en-GB" dirty="0">
              <a:solidFill>
                <a:srgbClr val="3D4E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6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D4E60"/>
                </a:solidFill>
                <a:latin typeface="+mn-lt"/>
              </a:rPr>
              <a:t>ESIF 2015 -2020</a:t>
            </a:r>
            <a:endParaRPr lang="en-GB" dirty="0">
              <a:solidFill>
                <a:srgbClr val="3D4E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976" y="1653687"/>
            <a:ext cx="8543925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3D4E60"/>
                </a:solidFill>
              </a:rPr>
              <a:t>GM Registered Providers have established a consortium to scope the opportunities presented by the ESIF Skills &amp; Employment funding opportunity 2015- 2020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3D4E60"/>
                </a:solidFill>
              </a:rPr>
              <a:t>Our consortium currently consists of 13 Registered Providers across the sub –region representing  Greater Manchester’s footprint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3D4E60"/>
                </a:solidFill>
              </a:rPr>
              <a:t>We have also partnered with a range of organisations from the public, private and voluntary sectors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9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hena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47" y="235199"/>
            <a:ext cx="7713308" cy="578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2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1034486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Devolution will contribute to our capacity to achieve the growth and reform ambition set out in the GM Strategy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926" y="1399613"/>
            <a:ext cx="4973002" cy="4462463"/>
          </a:xfrm>
        </p:spPr>
        <p:txBody>
          <a:bodyPr>
            <a:normAutofit fontScale="92500" lnSpcReduction="10000"/>
          </a:bodyPr>
          <a:lstStyle/>
          <a:p>
            <a:pPr marL="266700" lvl="0" indent="-266700" fontAlgn="base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Char char="•"/>
            </a:pPr>
            <a:r>
              <a:rPr lang="en-GB" sz="1800" dirty="0">
                <a:solidFill>
                  <a:srgbClr val="000000"/>
                </a:solidFill>
              </a:rPr>
              <a:t>Our ambition is to achieve </a:t>
            </a:r>
            <a:r>
              <a:rPr lang="en-GB" sz="1800" b="1" dirty="0">
                <a:solidFill>
                  <a:srgbClr val="000000"/>
                </a:solidFill>
              </a:rPr>
              <a:t>sustainable economic growth, where all residents contribute and benefit from sustained prosperity</a:t>
            </a:r>
          </a:p>
          <a:p>
            <a:pPr marL="266700" lvl="0" indent="-2667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1800" b="1" dirty="0">
                <a:solidFill>
                  <a:srgbClr val="000000"/>
                </a:solidFill>
              </a:rPr>
              <a:t>Connecting our people and neighbourhoods to growth</a:t>
            </a:r>
          </a:p>
          <a:p>
            <a:pPr marL="266700" lvl="0" indent="-2667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1800" b="1" dirty="0">
                <a:solidFill>
                  <a:srgbClr val="000000"/>
                </a:solidFill>
              </a:rPr>
              <a:t>Transforming services</a:t>
            </a:r>
            <a:r>
              <a:rPr lang="en-GB" sz="1800" dirty="0">
                <a:solidFill>
                  <a:srgbClr val="000000"/>
                </a:solidFill>
              </a:rPr>
              <a:t> to meet the needs of local residents and to meet the financial challenge of 2015/16 and beyond</a:t>
            </a:r>
          </a:p>
          <a:p>
            <a:pPr marL="266700" lvl="0" indent="-2667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1800" b="1" dirty="0">
                <a:solidFill>
                  <a:srgbClr val="000000"/>
                </a:solidFill>
              </a:rPr>
              <a:t>Becoming financially self sufficient,</a:t>
            </a:r>
            <a:r>
              <a:rPr lang="en-GB" sz="1800" dirty="0">
                <a:solidFill>
                  <a:srgbClr val="000000"/>
                </a:solidFill>
              </a:rPr>
              <a:t>  recognising the role public service reform, as well as growth, will play in achieving this goal </a:t>
            </a:r>
          </a:p>
          <a:p>
            <a:pPr marL="266700" lvl="0" indent="-2667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1800" b="1" dirty="0">
                <a:solidFill>
                  <a:srgbClr val="000000"/>
                </a:solidFill>
              </a:rPr>
              <a:t>The outcomes of the Review process </a:t>
            </a:r>
            <a:r>
              <a:rPr lang="en-GB" sz="1800" dirty="0">
                <a:solidFill>
                  <a:srgbClr val="000000"/>
                </a:solidFill>
              </a:rPr>
              <a:t>are significant in terms of supporting GM’s ambitions around growth and reform and key to delivering aspects of the devolution agreement</a:t>
            </a:r>
            <a:endParaRPr lang="en-GB" sz="1800" dirty="0">
              <a:solidFill>
                <a:srgbClr val="5A4099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10579" y="1978025"/>
            <a:ext cx="42224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28" y="1399613"/>
            <a:ext cx="3281860" cy="46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11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hena2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39" y="150404"/>
            <a:ext cx="7418766" cy="55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2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D4E60"/>
                </a:solidFill>
                <a:latin typeface="Calibri"/>
                <a:cs typeface="Calibri"/>
              </a:rPr>
              <a:t>GM Futures Strategic Alliance</a:t>
            </a:r>
            <a:endParaRPr lang="en-GB" b="1" dirty="0">
              <a:solidFill>
                <a:srgbClr val="3D4E60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188" y="1437005"/>
            <a:ext cx="8543925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rgbClr val="000000"/>
                </a:solidFill>
              </a:defRPr>
            </a:pPr>
            <a:r>
              <a:rPr lang="en-GB" sz="3200" b="1" dirty="0" smtClean="0">
                <a:solidFill>
                  <a:srgbClr val="3D4E60"/>
                </a:solidFill>
                <a:cs typeface="ITC Franklin Gothic Std Hvy"/>
              </a:rPr>
              <a:t>Partners: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rgbClr val="000000"/>
                </a:solidFill>
              </a:defRPr>
            </a:pPr>
            <a:r>
              <a:rPr lang="en-GB" sz="2000" dirty="0" smtClean="0">
                <a:solidFill>
                  <a:srgbClr val="3D4E60"/>
                </a:solidFill>
              </a:rPr>
              <a:t>GM </a:t>
            </a:r>
            <a:r>
              <a:rPr lang="en-GB" sz="2000" dirty="0">
                <a:solidFill>
                  <a:srgbClr val="3D4E60"/>
                </a:solidFill>
              </a:rPr>
              <a:t>Chamber of </a:t>
            </a:r>
            <a:r>
              <a:rPr lang="en-GB" sz="2000" dirty="0" smtClean="0">
                <a:solidFill>
                  <a:srgbClr val="3D4E60"/>
                </a:solidFill>
              </a:rPr>
              <a:t>Commerce</a:t>
            </a:r>
            <a:endParaRPr lang="en-GB" sz="2000" dirty="0">
              <a:solidFill>
                <a:srgbClr val="3D4E60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rgbClr val="000000"/>
                </a:solidFill>
              </a:defRPr>
            </a:pPr>
            <a:r>
              <a:rPr lang="en-GB" sz="2000" dirty="0" smtClean="0">
                <a:solidFill>
                  <a:srgbClr val="3D4E60"/>
                </a:solidFill>
              </a:rPr>
              <a:t>GM </a:t>
            </a:r>
            <a:r>
              <a:rPr lang="en-GB" sz="2000" dirty="0">
                <a:solidFill>
                  <a:srgbClr val="3D4E60"/>
                </a:solidFill>
              </a:rPr>
              <a:t>Learning Provider </a:t>
            </a:r>
            <a:r>
              <a:rPr lang="en-GB" sz="2000" dirty="0" smtClean="0">
                <a:solidFill>
                  <a:srgbClr val="3D4E60"/>
                </a:solidFill>
              </a:rPr>
              <a:t>Network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rgbClr val="000000"/>
                </a:solidFill>
              </a:defRPr>
            </a:pPr>
            <a:r>
              <a:rPr lang="en-GB" sz="2000" dirty="0" smtClean="0">
                <a:solidFill>
                  <a:srgbClr val="3D4E60"/>
                </a:solidFill>
              </a:rPr>
              <a:t>The </a:t>
            </a:r>
            <a:r>
              <a:rPr lang="en-GB" sz="2000" dirty="0">
                <a:solidFill>
                  <a:srgbClr val="3D4E60"/>
                </a:solidFill>
              </a:rPr>
              <a:t>Manchester Growth </a:t>
            </a:r>
            <a:r>
              <a:rPr lang="en-GB" sz="2000" dirty="0" smtClean="0">
                <a:solidFill>
                  <a:srgbClr val="3D4E60"/>
                </a:solidFill>
              </a:rPr>
              <a:t>Company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rgbClr val="000000"/>
                </a:solidFill>
              </a:defRPr>
            </a:pPr>
            <a:r>
              <a:rPr lang="en-GB" sz="2000" dirty="0" smtClean="0">
                <a:solidFill>
                  <a:srgbClr val="3D4E60"/>
                </a:solidFill>
              </a:rPr>
              <a:t>The </a:t>
            </a:r>
            <a:r>
              <a:rPr lang="en-GB" sz="2000" dirty="0">
                <a:solidFill>
                  <a:srgbClr val="3D4E60"/>
                </a:solidFill>
              </a:rPr>
              <a:t>Manchester College</a:t>
            </a:r>
          </a:p>
        </p:txBody>
      </p:sp>
    </p:spTree>
    <p:extLst>
      <p:ext uri="{BB962C8B-B14F-4D97-AF65-F5344CB8AC3E}">
        <p14:creationId xmlns:p14="http://schemas.microsoft.com/office/powerpoint/2010/main" val="371075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D4E60"/>
                </a:solidFill>
                <a:latin typeface="+mn-lt"/>
              </a:rPr>
              <a:t>Tips &amp; lessons learned </a:t>
            </a:r>
            <a:endParaRPr lang="en-GB" b="1" dirty="0">
              <a:solidFill>
                <a:srgbClr val="3D4E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055" y="1838137"/>
            <a:ext cx="8543925" cy="5089358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rgbClr val="3D4E60"/>
                </a:solidFill>
              </a:rPr>
              <a:t>Customer intelligence and insight - diagnostic assessment</a:t>
            </a:r>
          </a:p>
          <a:p>
            <a:r>
              <a:rPr lang="en-GB" sz="2000" dirty="0">
                <a:solidFill>
                  <a:srgbClr val="3D4E60"/>
                </a:solidFill>
              </a:rPr>
              <a:t>Additionality and connectivity - utilise your </a:t>
            </a:r>
            <a:r>
              <a:rPr lang="en-GB" sz="2000" dirty="0" smtClean="0">
                <a:solidFill>
                  <a:srgbClr val="3D4E60"/>
                </a:solidFill>
              </a:rPr>
              <a:t>partnerships</a:t>
            </a:r>
          </a:p>
          <a:p>
            <a:r>
              <a:rPr lang="en-GB" sz="2000" dirty="0" smtClean="0">
                <a:solidFill>
                  <a:srgbClr val="3D4E60"/>
                </a:solidFill>
              </a:rPr>
              <a:t>Build on track record – be prepared to adjust to suit audience</a:t>
            </a:r>
          </a:p>
          <a:p>
            <a:r>
              <a:rPr lang="en-GB" sz="2000" dirty="0">
                <a:solidFill>
                  <a:srgbClr val="3D4E60"/>
                </a:solidFill>
              </a:rPr>
              <a:t>Package up range of products – </a:t>
            </a:r>
            <a:r>
              <a:rPr lang="en-GB" sz="2000" dirty="0" smtClean="0">
                <a:solidFill>
                  <a:srgbClr val="3D4E60"/>
                </a:solidFill>
              </a:rPr>
              <a:t>end-to-end </a:t>
            </a:r>
            <a:r>
              <a:rPr lang="en-GB" sz="2000" dirty="0">
                <a:solidFill>
                  <a:srgbClr val="3D4E60"/>
                </a:solidFill>
              </a:rPr>
              <a:t>delivery, accredited &amp; non-accredited training, placements </a:t>
            </a:r>
            <a:endParaRPr lang="en-GB" sz="2000" dirty="0" smtClean="0">
              <a:solidFill>
                <a:srgbClr val="3D4E60"/>
              </a:solidFill>
            </a:endParaRPr>
          </a:p>
          <a:p>
            <a:r>
              <a:rPr lang="en-GB" sz="2000" dirty="0" smtClean="0">
                <a:solidFill>
                  <a:srgbClr val="3D4E60"/>
                </a:solidFill>
              </a:rPr>
              <a:t>Know where your / everyone’s red line is</a:t>
            </a:r>
          </a:p>
          <a:p>
            <a:r>
              <a:rPr lang="en-GB" sz="2000" dirty="0" smtClean="0">
                <a:solidFill>
                  <a:srgbClr val="3D4E60"/>
                </a:solidFill>
              </a:rPr>
              <a:t>Be a real player in your marketplace – provider and strategy</a:t>
            </a:r>
          </a:p>
          <a:p>
            <a:r>
              <a:rPr lang="en-GB" sz="2000" dirty="0" smtClean="0">
                <a:solidFill>
                  <a:srgbClr val="3D4E60"/>
                </a:solidFill>
              </a:rPr>
              <a:t>Let opportunity drive vehicle</a:t>
            </a:r>
          </a:p>
          <a:p>
            <a:r>
              <a:rPr lang="en-GB" sz="2000" dirty="0" smtClean="0">
                <a:solidFill>
                  <a:srgbClr val="3D4E60"/>
                </a:solidFill>
              </a:rPr>
              <a:t>Smart investment </a:t>
            </a:r>
          </a:p>
          <a:p>
            <a:endParaRPr lang="en-GB" sz="2000" dirty="0">
              <a:solidFill>
                <a:srgbClr val="3D4E60"/>
              </a:solidFill>
            </a:endParaRPr>
          </a:p>
          <a:p>
            <a:pPr marL="0" indent="0">
              <a:buNone/>
            </a:pPr>
            <a:endParaRPr lang="en-GB" sz="2000" dirty="0" smtClean="0">
              <a:solidFill>
                <a:srgbClr val="3D4E60"/>
              </a:solidFill>
            </a:endParaRPr>
          </a:p>
        </p:txBody>
      </p:sp>
      <p:pic>
        <p:nvPicPr>
          <p:cNvPr id="4" name="Picture 3" descr="Tips+LessonsLearned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726" y="-107305"/>
            <a:ext cx="4309932" cy="323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0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063623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Outcomes: </a:t>
            </a:r>
            <a:r>
              <a:rPr lang="en-GB" sz="2800" dirty="0" smtClean="0"/>
              <a:t>Breaking the cycle of worklessness, low skills and productivity</a:t>
            </a:r>
            <a:endParaRPr lang="en-GB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78" y="1120140"/>
            <a:ext cx="8202444" cy="474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321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178" y="179704"/>
            <a:ext cx="8543925" cy="595820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6004"/>
          <a:stretch>
            <a:fillRect/>
          </a:stretch>
        </p:blipFill>
        <p:spPr bwMode="auto">
          <a:xfrm>
            <a:off x="1" y="11431"/>
            <a:ext cx="9906000" cy="690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-12700"/>
            <a:ext cx="9559925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497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880743"/>
          </a:xfrm>
        </p:spPr>
        <p:txBody>
          <a:bodyPr>
            <a:noAutofit/>
          </a:bodyPr>
          <a:lstStyle/>
          <a:p>
            <a:r>
              <a:rPr lang="en-GB" sz="2600" b="1" dirty="0" smtClean="0"/>
              <a:t>GM’s economic strength &amp; assets will enable us to play a leading role in the northern powerhouse</a:t>
            </a:r>
            <a:endParaRPr lang="en-GB" sz="2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758" y="1299844"/>
            <a:ext cx="8543925" cy="4769485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4356418"/>
            <a:ext cx="8815388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740217" y="1112203"/>
            <a:ext cx="5197793" cy="3168000"/>
            <a:chOff x="1740217" y="1112203"/>
            <a:chExt cx="4895375" cy="3808412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2792" y="1134428"/>
              <a:ext cx="3352800" cy="3786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0217" y="1112203"/>
              <a:ext cx="1158875" cy="380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15277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971304"/>
          </a:xfrm>
        </p:spPr>
        <p:txBody>
          <a:bodyPr/>
          <a:lstStyle/>
          <a:p>
            <a:r>
              <a:rPr lang="en-GB" b="1" dirty="0" smtClean="0">
                <a:solidFill>
                  <a:srgbClr val="3D4E60"/>
                </a:solidFill>
                <a:latin typeface="Calibri"/>
                <a:cs typeface="Calibri"/>
              </a:rPr>
              <a:t>Track record </a:t>
            </a:r>
            <a:endParaRPr lang="en-GB" b="1" dirty="0">
              <a:solidFill>
                <a:srgbClr val="3D4E60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289538"/>
            <a:ext cx="8543925" cy="4887425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3D4E60"/>
                </a:solidFill>
                <a:cs typeface="Calibri"/>
              </a:rPr>
              <a:t>One Manchester </a:t>
            </a:r>
            <a:r>
              <a:rPr lang="en-GB" sz="3200" dirty="0" smtClean="0">
                <a:solidFill>
                  <a:srgbClr val="3D4E60"/>
                </a:solidFill>
                <a:cs typeface="Calibri"/>
              </a:rPr>
              <a:t>recognised regionally and nationally recognised for </a:t>
            </a:r>
            <a:r>
              <a:rPr lang="en-GB" sz="3200" dirty="0">
                <a:solidFill>
                  <a:srgbClr val="3D4E60"/>
                </a:solidFill>
                <a:cs typeface="Calibri"/>
              </a:rPr>
              <a:t>innovative </a:t>
            </a:r>
            <a:r>
              <a:rPr lang="en-GB" sz="3200" dirty="0" smtClean="0">
                <a:solidFill>
                  <a:srgbClr val="3D4E60"/>
                </a:solidFill>
                <a:cs typeface="Calibri"/>
              </a:rPr>
              <a:t>employment </a:t>
            </a:r>
            <a:r>
              <a:rPr lang="en-GB" sz="3200" dirty="0">
                <a:solidFill>
                  <a:srgbClr val="3D4E60"/>
                </a:solidFill>
                <a:cs typeface="Calibri"/>
              </a:rPr>
              <a:t>and s</a:t>
            </a:r>
            <a:r>
              <a:rPr lang="en-GB" sz="3200" dirty="0" smtClean="0">
                <a:solidFill>
                  <a:srgbClr val="3D4E60"/>
                </a:solidFill>
                <a:cs typeface="Calibri"/>
              </a:rPr>
              <a:t>kills work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3D4E60"/>
                </a:solidFill>
                <a:cs typeface="Calibri"/>
              </a:rPr>
              <a:t>Supported 1500+ customers into jobs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3D4E60"/>
                </a:solidFill>
                <a:cs typeface="Calibri"/>
              </a:rPr>
              <a:t>900+ have completed training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3D4E60"/>
                </a:solidFill>
                <a:cs typeface="Calibri"/>
              </a:rPr>
              <a:t>Place 241 customers into work placements</a:t>
            </a:r>
          </a:p>
          <a:p>
            <a:pPr lvl="0"/>
            <a:r>
              <a:rPr lang="en-GB" sz="3200" dirty="0" smtClean="0">
                <a:solidFill>
                  <a:srgbClr val="3D4E60"/>
                </a:solidFill>
              </a:rPr>
              <a:t>Enterprise</a:t>
            </a:r>
            <a:r>
              <a:rPr lang="en-GB" sz="3200" dirty="0">
                <a:solidFill>
                  <a:srgbClr val="3D4E60"/>
                </a:solidFill>
              </a:rPr>
              <a:t>, creation and support</a:t>
            </a:r>
          </a:p>
          <a:p>
            <a:pPr lvl="0"/>
            <a:r>
              <a:rPr lang="en-GB" sz="3200" dirty="0">
                <a:solidFill>
                  <a:srgbClr val="3D4E60"/>
                </a:solidFill>
              </a:rPr>
              <a:t>Social economy</a:t>
            </a:r>
          </a:p>
          <a:p>
            <a:pPr lvl="0"/>
            <a:r>
              <a:rPr lang="en-GB" sz="3200" dirty="0" smtClean="0">
                <a:solidFill>
                  <a:srgbClr val="3D4E60"/>
                </a:solidFill>
              </a:rPr>
              <a:t>Innovative </a:t>
            </a:r>
            <a:r>
              <a:rPr lang="en-GB" sz="3200" dirty="0">
                <a:solidFill>
                  <a:srgbClr val="3D4E60"/>
                </a:solidFill>
              </a:rPr>
              <a:t>spaces in the community</a:t>
            </a:r>
          </a:p>
          <a:p>
            <a:pPr marL="0" lvl="0" indent="0">
              <a:lnSpc>
                <a:spcPct val="150000"/>
              </a:lnSpc>
              <a:buNone/>
            </a:pPr>
            <a:endParaRPr lang="en-GB" sz="2000" dirty="0" smtClean="0">
              <a:solidFill>
                <a:srgbClr val="00999A"/>
              </a:solidFill>
              <a:latin typeface="Calibri"/>
              <a:cs typeface="Calibri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18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1276104"/>
          </a:xfrm>
        </p:spPr>
        <p:txBody>
          <a:bodyPr/>
          <a:lstStyle/>
          <a:p>
            <a:r>
              <a:rPr lang="en-GB" b="1" dirty="0" smtClean="0">
                <a:solidFill>
                  <a:srgbClr val="3D4E60"/>
                </a:solidFill>
                <a:latin typeface="Calibri"/>
                <a:cs typeface="Calibri"/>
              </a:rPr>
              <a:t>Track record </a:t>
            </a:r>
            <a:endParaRPr lang="en-GB" b="1" dirty="0">
              <a:solidFill>
                <a:srgbClr val="3D4E60"/>
              </a:solidFill>
              <a:latin typeface="Calibri"/>
              <a:cs typeface="Calibri"/>
            </a:endParaRPr>
          </a:p>
        </p:txBody>
      </p:sp>
      <p:pic>
        <p:nvPicPr>
          <p:cNvPr id="1034" name="Picture 10" descr="G:\Strategy &amp; Performance\Cassie\Photos\Work placements\Dave presentation\The Works 0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4" t="450" r="2171" b="30668"/>
          <a:stretch/>
        </p:blipFill>
        <p:spPr bwMode="auto">
          <a:xfrm>
            <a:off x="1201615" y="3437295"/>
            <a:ext cx="2422769" cy="149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od 10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" t="5737" r="11837" b="11875"/>
          <a:stretch/>
        </p:blipFill>
        <p:spPr>
          <a:xfrm>
            <a:off x="3841138" y="1640835"/>
            <a:ext cx="2420938" cy="16607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41138" y="2947346"/>
            <a:ext cx="2420938" cy="353943"/>
          </a:xfrm>
          <a:prstGeom prst="rect">
            <a:avLst/>
          </a:prstGeom>
          <a:solidFill>
            <a:srgbClr val="28ACA5"/>
          </a:solidFill>
        </p:spPr>
        <p:txBody>
          <a:bodyPr wrap="square" rtlCol="0">
            <a:spAutoFit/>
          </a:bodyPr>
          <a:lstStyle/>
          <a:p>
            <a:r>
              <a:rPr lang="en-GB" sz="1700" dirty="0" smtClean="0">
                <a:solidFill>
                  <a:schemeClr val="bg1"/>
                </a:solidFill>
                <a:latin typeface="ITC Franklin Gothic Std Hvy"/>
                <a:cs typeface="ITC Franklin Gothic Std Hvy"/>
              </a:rPr>
              <a:t>The Pod</a:t>
            </a:r>
            <a:endParaRPr lang="en-GB" sz="1700" dirty="0">
              <a:solidFill>
                <a:schemeClr val="bg1"/>
              </a:solidFill>
              <a:latin typeface="ITC Franklin Gothic Std Hvy"/>
              <a:cs typeface="ITC Franklin Gothic Std Hvy"/>
            </a:endParaRPr>
          </a:p>
        </p:txBody>
      </p:sp>
      <p:pic>
        <p:nvPicPr>
          <p:cNvPr id="9" name="Picture 8" descr="_KWE0308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6" t="7839" r="5876" b="2125"/>
          <a:stretch/>
        </p:blipFill>
        <p:spPr>
          <a:xfrm>
            <a:off x="1202807" y="1606960"/>
            <a:ext cx="2421578" cy="1655551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2" r="15935" b="5341"/>
          <a:stretch/>
        </p:blipFill>
        <p:spPr bwMode="auto">
          <a:xfrm>
            <a:off x="3819768" y="3449749"/>
            <a:ext cx="2442308" cy="166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10000" y="4929723"/>
            <a:ext cx="2452076" cy="353943"/>
          </a:xfrm>
          <a:prstGeom prst="rect">
            <a:avLst/>
          </a:prstGeom>
          <a:solidFill>
            <a:srgbClr val="28ACA5"/>
          </a:solidFill>
        </p:spPr>
        <p:txBody>
          <a:bodyPr wrap="square" rtlCol="0">
            <a:spAutoFit/>
          </a:bodyPr>
          <a:lstStyle/>
          <a:p>
            <a:r>
              <a:rPr lang="en-GB" sz="1700" dirty="0">
                <a:solidFill>
                  <a:schemeClr val="bg1"/>
                </a:solidFill>
                <a:latin typeface="ITC Franklin Gothic Std Hvy"/>
                <a:cs typeface="ITC Franklin Gothic Std Hvy"/>
              </a:rPr>
              <a:t>The </a:t>
            </a:r>
            <a:r>
              <a:rPr lang="en-GB" sz="1700" dirty="0" smtClean="0">
                <a:solidFill>
                  <a:schemeClr val="bg1"/>
                </a:solidFill>
                <a:latin typeface="ITC Franklin Gothic Std Hvy"/>
                <a:cs typeface="ITC Franklin Gothic Std Hvy"/>
              </a:rPr>
              <a:t>Place</a:t>
            </a:r>
            <a:endParaRPr lang="en-GB" sz="1700" dirty="0">
              <a:solidFill>
                <a:schemeClr val="bg1"/>
              </a:solidFill>
              <a:latin typeface="ITC Franklin Gothic Std Hvy"/>
              <a:cs typeface="ITC Franklin Gothic Std Hvy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1616" y="2955026"/>
            <a:ext cx="2422768" cy="353943"/>
          </a:xfrm>
          <a:prstGeom prst="rect">
            <a:avLst/>
          </a:prstGeom>
          <a:solidFill>
            <a:srgbClr val="28ACA5"/>
          </a:solidFill>
        </p:spPr>
        <p:txBody>
          <a:bodyPr wrap="square" rtlCol="0">
            <a:spAutoFit/>
          </a:bodyPr>
          <a:lstStyle/>
          <a:p>
            <a:r>
              <a:rPr lang="en-GB" sz="1700" dirty="0" smtClean="0">
                <a:solidFill>
                  <a:schemeClr val="bg1"/>
                </a:solidFill>
                <a:latin typeface="ITC Franklin Gothic Std Hvy"/>
                <a:cs typeface="ITC Franklin Gothic Std Hvy"/>
              </a:rPr>
              <a:t>East Hub</a:t>
            </a:r>
            <a:endParaRPr lang="en-GB" sz="1700" dirty="0">
              <a:solidFill>
                <a:schemeClr val="bg1"/>
              </a:solidFill>
              <a:latin typeface="ITC Franklin Gothic Std Hvy"/>
              <a:cs typeface="ITC Franklin Gothic Std Hvy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1497" y="4906276"/>
            <a:ext cx="2432888" cy="353943"/>
          </a:xfrm>
          <a:prstGeom prst="rect">
            <a:avLst/>
          </a:prstGeom>
          <a:solidFill>
            <a:srgbClr val="28ACA5"/>
          </a:solidFill>
        </p:spPr>
        <p:txBody>
          <a:bodyPr wrap="square" rtlCol="0">
            <a:spAutoFit/>
          </a:bodyPr>
          <a:lstStyle/>
          <a:p>
            <a:r>
              <a:rPr lang="en-GB" sz="1700" dirty="0" smtClean="0">
                <a:solidFill>
                  <a:schemeClr val="bg1"/>
                </a:solidFill>
                <a:latin typeface="ITC Franklin Gothic Std Hvy"/>
                <a:cs typeface="ITC Franklin Gothic Std Hvy"/>
              </a:rPr>
              <a:t>The Works</a:t>
            </a:r>
            <a:endParaRPr lang="en-GB" sz="1700" dirty="0">
              <a:solidFill>
                <a:schemeClr val="bg1"/>
              </a:solidFill>
              <a:latin typeface="ITC Franklin Gothic Std Hvy"/>
              <a:cs typeface="ITC Franklin Gothic Std Hvy"/>
            </a:endParaRPr>
          </a:p>
        </p:txBody>
      </p:sp>
    </p:spTree>
    <p:extLst>
      <p:ext uri="{BB962C8B-B14F-4D97-AF65-F5344CB8AC3E}">
        <p14:creationId xmlns:p14="http://schemas.microsoft.com/office/powerpoint/2010/main" val="190815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D4E60"/>
                </a:solidFill>
                <a:latin typeface="Calibri"/>
                <a:cs typeface="Calibri"/>
              </a:rPr>
              <a:t>Enterprise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4" b="8012"/>
          <a:stretch/>
        </p:blipFill>
        <p:spPr bwMode="auto">
          <a:xfrm>
            <a:off x="729969" y="2049579"/>
            <a:ext cx="3817959" cy="228292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2" b="14239"/>
          <a:stretch/>
        </p:blipFill>
        <p:spPr>
          <a:xfrm>
            <a:off x="5454205" y="2046442"/>
            <a:ext cx="3651579" cy="230466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5454207" y="4241563"/>
            <a:ext cx="3651578" cy="353944"/>
          </a:xfrm>
          <a:prstGeom prst="rect">
            <a:avLst/>
          </a:prstGeom>
          <a:solidFill>
            <a:srgbClr val="28ACA5"/>
          </a:solidFill>
        </p:spPr>
        <p:txBody>
          <a:bodyPr wrap="square" rtlCol="0">
            <a:spAutoFit/>
          </a:bodyPr>
          <a:lstStyle/>
          <a:p>
            <a:r>
              <a:rPr lang="en-GB" sz="17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ITC Franklin Gothic Std Hvy"/>
                <a:cs typeface="ITC Franklin Gothic Std Hvy"/>
              </a:rPr>
              <a:t>Moss Cider</a:t>
            </a:r>
            <a:endParaRPr lang="en-GB" sz="1700" dirty="0">
              <a:solidFill>
                <a:schemeClr val="bg1"/>
              </a:solidFill>
              <a:effectLst>
                <a:reflection blurRad="6350" stA="55000" endA="50" endPos="85000" dir="5400000" sy="-100000" algn="bl" rotWithShape="0"/>
              </a:effectLst>
              <a:latin typeface="ITC Franklin Gothic Std Hvy"/>
              <a:cs typeface="ITC Franklin Gothic Std Hvy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077" y="4227935"/>
            <a:ext cx="3812393" cy="353944"/>
          </a:xfrm>
          <a:prstGeom prst="rect">
            <a:avLst/>
          </a:prstGeom>
          <a:solidFill>
            <a:srgbClr val="28ACA5"/>
          </a:solidFill>
        </p:spPr>
        <p:txBody>
          <a:bodyPr wrap="square" rtlCol="0">
            <a:spAutoFit/>
          </a:bodyPr>
          <a:lstStyle/>
          <a:p>
            <a:r>
              <a:rPr lang="en-GB" sz="17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ITC Franklin Gothic Std Hvy"/>
                <a:cs typeface="ITC Franklin Gothic Std Hvy"/>
              </a:rPr>
              <a:t>Ivy Bell</a:t>
            </a:r>
            <a:endParaRPr lang="en-GB" sz="1700" dirty="0">
              <a:solidFill>
                <a:schemeClr val="bg1"/>
              </a:solidFill>
              <a:effectLst>
                <a:reflection blurRad="6350" stA="55000" endA="50" endPos="85000" dir="5400000" sy="-100000" algn="bl" rotWithShape="0"/>
              </a:effectLst>
              <a:latin typeface="ITC Franklin Gothic Std Hvy"/>
              <a:cs typeface="ITC Franklin Gothic Std Hvy"/>
            </a:endParaRPr>
          </a:p>
        </p:txBody>
      </p:sp>
    </p:spTree>
    <p:extLst>
      <p:ext uri="{BB962C8B-B14F-4D97-AF65-F5344CB8AC3E}">
        <p14:creationId xmlns:p14="http://schemas.microsoft.com/office/powerpoint/2010/main" val="134813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00" y="365127"/>
            <a:ext cx="8543925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3D4E60"/>
                </a:solidFill>
                <a:latin typeface="Calibri"/>
                <a:cs typeface="Calibri"/>
              </a:rPr>
              <a:t>Employer and customer-led</a:t>
            </a:r>
            <a:endParaRPr lang="en-GB" b="1" dirty="0">
              <a:solidFill>
                <a:srgbClr val="3D4E60"/>
              </a:solidFill>
              <a:latin typeface="Calibri"/>
              <a:cs typeface="Calibri"/>
            </a:endParaRPr>
          </a:p>
        </p:txBody>
      </p:sp>
      <p:pic>
        <p:nvPicPr>
          <p:cNvPr id="2050" name="Picture 2" descr="G:\Strategy &amp; Performance\Cassie\Photos\Work placements\Dave presentation\Alan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79" y="2540837"/>
            <a:ext cx="3017122" cy="2011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9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28000" endA="300" endPos="11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G:\Strategy &amp; Performance\Cassie\Photos\Work placements\Dave presentation\Hotel Karlene1.jpg"/>
          <p:cNvPicPr>
            <a:picLocks noChangeAspect="1" noChangeArrowheads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030" y="2538883"/>
            <a:ext cx="3019982" cy="2013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9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28000" endA="300" endPos="11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G:\Strategy &amp; Performance\Communications\Images\Steps2Success\Big Life Nursery 01.jpg"/>
          <p:cNvPicPr>
            <a:picLocks noChangeAspect="1" noChangeArrowheads="1"/>
          </p:cNvPicPr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49" y="1581523"/>
            <a:ext cx="2520117" cy="3785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9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28000" endA="300" endPos="11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6128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1212</TotalTime>
  <Words>1138</Words>
  <Application>Microsoft Office PowerPoint</Application>
  <PresentationFormat>A4 Paper (210x297 mm)</PresentationFormat>
  <Paragraphs>178</Paragraphs>
  <Slides>22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Devolution will contribute to our capacity to achieve the growth and reform ambition set out in the GM Strategy</vt:lpstr>
      <vt:lpstr>Outcomes: Breaking the cycle of worklessness, low skills and productivity</vt:lpstr>
      <vt:lpstr>PowerPoint Presentation</vt:lpstr>
      <vt:lpstr>GM’s economic strength &amp; assets will enable us to play a leading role in the northern powerhouse</vt:lpstr>
      <vt:lpstr>Track record </vt:lpstr>
      <vt:lpstr>Track record </vt:lpstr>
      <vt:lpstr>Enterprise </vt:lpstr>
      <vt:lpstr>Employer and customer-led</vt:lpstr>
      <vt:lpstr>Track record  - Volunteering </vt:lpstr>
      <vt:lpstr>PowerPoint Presentation</vt:lpstr>
      <vt:lpstr>South Manchester enterprise network (SMEN) </vt:lpstr>
      <vt:lpstr>Scale &amp; Impact </vt:lpstr>
      <vt:lpstr>Delivering GM Growth and Reform</vt:lpstr>
      <vt:lpstr>PowerPoint Presentation</vt:lpstr>
      <vt:lpstr>PowerPoint Presentation</vt:lpstr>
      <vt:lpstr>As a sector, in 2014 we: </vt:lpstr>
      <vt:lpstr>ESIF 2015 -2020</vt:lpstr>
      <vt:lpstr>PowerPoint Presentation</vt:lpstr>
      <vt:lpstr>PowerPoint Presentation</vt:lpstr>
      <vt:lpstr>GM Futures Strategic Alliance</vt:lpstr>
      <vt:lpstr>Tips &amp; lessons learned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Strong</dc:creator>
  <cp:lastModifiedBy>Lucy Thompson</cp:lastModifiedBy>
  <cp:revision>194</cp:revision>
  <cp:lastPrinted>2016-01-20T16:33:50Z</cp:lastPrinted>
  <dcterms:created xsi:type="dcterms:W3CDTF">2015-07-20T15:42:24Z</dcterms:created>
  <dcterms:modified xsi:type="dcterms:W3CDTF">2016-02-17T11:58:34Z</dcterms:modified>
</cp:coreProperties>
</file>