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2"/>
  </p:sldMasterIdLst>
  <p:notesMasterIdLst>
    <p:notesMasterId r:id="rId15"/>
  </p:notesMasterIdLst>
  <p:handoutMasterIdLst>
    <p:handoutMasterId r:id="rId16"/>
  </p:handoutMasterIdLst>
  <p:sldIdLst>
    <p:sldId id="257" r:id="rId3"/>
    <p:sldId id="263" r:id="rId4"/>
    <p:sldId id="272" r:id="rId5"/>
    <p:sldId id="275" r:id="rId6"/>
    <p:sldId id="279" r:id="rId7"/>
    <p:sldId id="261" r:id="rId8"/>
    <p:sldId id="280" r:id="rId9"/>
    <p:sldId id="273" r:id="rId10"/>
    <p:sldId id="259" r:id="rId11"/>
    <p:sldId id="268" r:id="rId12"/>
    <p:sldId id="262" r:id="rId13"/>
    <p:sldId id="274" r:id="rId1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82424" autoAdjust="0"/>
  </p:normalViewPr>
  <p:slideViewPr>
    <p:cSldViewPr snapToGrid="0">
      <p:cViewPr>
        <p:scale>
          <a:sx n="81" d="100"/>
          <a:sy n="81" d="100"/>
        </p:scale>
        <p:origin x="-120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5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13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84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58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50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2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9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6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6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22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4345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65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4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48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31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9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6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9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7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4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5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4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76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arrenBurton@togetherhousing.co.uk" TargetMode="External"/><Relationship Id="rId2" Type="http://schemas.openxmlformats.org/officeDocument/2006/relationships/hyperlink" Target="mailto:sharonmcl.ihp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962808" y="2271512"/>
            <a:ext cx="7498612" cy="2497186"/>
          </a:xfrm>
        </p:spPr>
        <p:txBody>
          <a:bodyPr/>
          <a:lstStyle/>
          <a:p>
            <a:r>
              <a:rPr lang="en-US" sz="3300" dirty="0">
                <a:latin typeface="Calibri" panose="020F0502020204030204" pitchFamily="34" charset="0"/>
              </a:rPr>
              <a:t>Sharon McLoughlin</a:t>
            </a:r>
            <a:br>
              <a:rPr lang="en-US" sz="3300" dirty="0">
                <a:latin typeface="Calibri" panose="020F0502020204030204" pitchFamily="34" charset="0"/>
              </a:rPr>
            </a:br>
            <a:r>
              <a:rPr lang="en-US" sz="3300" dirty="0">
                <a:latin typeface="Calibri" panose="020F0502020204030204" pitchFamily="34" charset="0"/>
              </a:rPr>
              <a:t>Independent Housing Practioner</a:t>
            </a:r>
            <a:br>
              <a:rPr lang="en-US" sz="3300" dirty="0">
                <a:latin typeface="Calibri" panose="020F0502020204030204" pitchFamily="34" charset="0"/>
              </a:rPr>
            </a:br>
            <a:r>
              <a:rPr lang="en-US" sz="3300" dirty="0">
                <a:latin typeface="Calibri" panose="020F0502020204030204" pitchFamily="34" charset="0"/>
              </a:rPr>
              <a:t/>
            </a:r>
            <a:br>
              <a:rPr lang="en-US" sz="3300" dirty="0">
                <a:latin typeface="Calibri" panose="020F0502020204030204" pitchFamily="34" charset="0"/>
              </a:rPr>
            </a:br>
            <a:r>
              <a:rPr lang="en-US" sz="3300" dirty="0">
                <a:latin typeface="Calibri" panose="020F0502020204030204" pitchFamily="34" charset="0"/>
              </a:rPr>
              <a:t>Darren Burton</a:t>
            </a:r>
            <a:br>
              <a:rPr lang="en-US" sz="3300" dirty="0">
                <a:latin typeface="Calibri" panose="020F0502020204030204" pitchFamily="34" charset="0"/>
              </a:rPr>
            </a:br>
            <a:r>
              <a:rPr lang="en-US" sz="3300" dirty="0">
                <a:latin typeface="Calibri" panose="020F0502020204030204" pitchFamily="34" charset="0"/>
              </a:rPr>
              <a:t>ASB &amp; Interventions Manager </a:t>
            </a:r>
            <a:br>
              <a:rPr lang="en-US" sz="3300" dirty="0">
                <a:latin typeface="Calibri" panose="020F0502020204030204" pitchFamily="34" charset="0"/>
              </a:rPr>
            </a:br>
            <a:r>
              <a:rPr lang="en-US" sz="3300" dirty="0">
                <a:latin typeface="Calibri" panose="020F0502020204030204" pitchFamily="34" charset="0"/>
              </a:rPr>
              <a:t>Together Housing Group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476" y="5931651"/>
            <a:ext cx="1661750" cy="61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65961" y="500473"/>
            <a:ext cx="695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/>
              <a:t>Sharon McLoughlin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The Acts that help a Registered Provider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Data Protection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S35a Data Protection Act –contemplation of legal proceedings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Care </a:t>
            </a:r>
            <a:r>
              <a:rPr lang="en-US" sz="2800" dirty="0">
                <a:latin typeface="Calibri" panose="020F0502020204030204" pitchFamily="34" charset="0"/>
              </a:rPr>
              <a:t>Act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Places a specific duty on Local Authorities to co operate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457207" lvl="1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Be </a:t>
            </a:r>
            <a:r>
              <a:rPr lang="en-US" sz="2400" dirty="0">
                <a:latin typeface="Calibri" panose="020F0502020204030204" pitchFamily="34" charset="0"/>
              </a:rPr>
              <a:t>resilient and think outside of the box</a:t>
            </a:r>
          </a:p>
          <a:p>
            <a:r>
              <a:rPr lang="en-US" sz="2400" dirty="0">
                <a:latin typeface="Calibri" panose="020F0502020204030204" pitchFamily="34" charset="0"/>
              </a:rPr>
              <a:t>Paper trail – confirm conversations/follow up</a:t>
            </a:r>
          </a:p>
          <a:p>
            <a:endParaRPr lang="en-US" sz="1800" dirty="0"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475" y="5942577"/>
            <a:ext cx="1661750" cy="61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48252" y="551989"/>
            <a:ext cx="750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Sharon McLoughlin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Case Studies &amp; Best Practice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Calibri" panose="020F0502020204030204" pitchFamily="34" charset="0"/>
              </a:rPr>
              <a:t>Calderdale</a:t>
            </a:r>
            <a:r>
              <a:rPr lang="en-US" sz="2800" dirty="0">
                <a:latin typeface="Calibri" panose="020F0502020204030204" pitchFamily="34" charset="0"/>
              </a:rPr>
              <a:t> Case Studies </a:t>
            </a:r>
          </a:p>
          <a:p>
            <a:endParaRPr lang="en-US" sz="2800" dirty="0">
              <a:latin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</a:rPr>
              <a:t>Best Practice from across the sector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082" y="5636748"/>
            <a:ext cx="1661750" cy="61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91718" y="452718"/>
            <a:ext cx="76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Sharon McLoughlin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Any Questions?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800" dirty="0">
                <a:latin typeface="Calibri" panose="020F0502020204030204" pitchFamily="34" charset="0"/>
              </a:rPr>
              <a:t>Thank you for Listening and taking part</a:t>
            </a:r>
          </a:p>
          <a:p>
            <a:pPr marL="0" indent="0">
              <a:buNone/>
            </a:pPr>
            <a:endParaRPr lang="en-GB" sz="225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25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50" dirty="0">
                <a:latin typeface="Calibri" panose="020F0502020204030204" pitchFamily="34" charset="0"/>
              </a:rPr>
              <a:t>Email: </a:t>
            </a:r>
            <a:r>
              <a:rPr lang="en-GB" sz="2250" dirty="0">
                <a:latin typeface="Calibri" panose="020F0502020204030204" pitchFamily="34" charset="0"/>
                <a:hlinkClick r:id="rId2"/>
              </a:rPr>
              <a:t>sharonmcl.ihp@gmail.com</a:t>
            </a:r>
            <a:endParaRPr lang="en-GB" sz="225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50" dirty="0">
                <a:latin typeface="Calibri" panose="020F0502020204030204" pitchFamily="34" charset="0"/>
              </a:rPr>
              <a:t>           </a:t>
            </a:r>
            <a:r>
              <a:rPr lang="en-GB" sz="2250" dirty="0">
                <a:latin typeface="Calibri" panose="020F0502020204030204" pitchFamily="34" charset="0"/>
                <a:hlinkClick r:id="rId3"/>
              </a:rPr>
              <a:t>DarrenBurton@togetherhousing.co.uk</a:t>
            </a:r>
            <a:endParaRPr lang="en-GB" sz="225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dirty="0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475" y="5636748"/>
            <a:ext cx="1661750" cy="61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74010" y="452718"/>
            <a:ext cx="698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Sharon McLoughlin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151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How multi –agency working can improve outcomes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>
                <a:latin typeface="Calibri" panose="020F0502020204030204" pitchFamily="34" charset="0"/>
              </a:rPr>
              <a:t>Impact upon Registered Providers</a:t>
            </a:r>
          </a:p>
          <a:p>
            <a:r>
              <a:rPr lang="en-US" sz="2100" dirty="0">
                <a:latin typeface="Calibri" panose="020F0502020204030204" pitchFamily="34" charset="0"/>
              </a:rPr>
              <a:t>What are the options?</a:t>
            </a:r>
          </a:p>
          <a:p>
            <a:r>
              <a:rPr lang="en-US" sz="2100" dirty="0">
                <a:latin typeface="Calibri" panose="020F0502020204030204" pitchFamily="34" charset="0"/>
              </a:rPr>
              <a:t>Partnership Approach</a:t>
            </a:r>
          </a:p>
          <a:p>
            <a:r>
              <a:rPr lang="en-US" sz="2100" dirty="0">
                <a:latin typeface="Calibri" panose="020F0502020204030204" pitchFamily="34" charset="0"/>
              </a:rPr>
              <a:t>How to engage Partners</a:t>
            </a:r>
          </a:p>
          <a:p>
            <a:r>
              <a:rPr lang="en-US" sz="2100" dirty="0">
                <a:latin typeface="Calibri" panose="020F0502020204030204" pitchFamily="34" charset="0"/>
              </a:rPr>
              <a:t>Best Practice</a:t>
            </a:r>
          </a:p>
          <a:p>
            <a:r>
              <a:rPr lang="en-US" sz="2100" dirty="0">
                <a:latin typeface="Calibri" panose="020F0502020204030204" pitchFamily="34" charset="0"/>
              </a:rPr>
              <a:t>Top Tips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475" y="5636748"/>
            <a:ext cx="1661750" cy="61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53082" y="452718"/>
            <a:ext cx="698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Sharon McLoughlin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11" dirty="0">
                <a:latin typeface="Calibri" panose="020F0502020204030204" pitchFamily="34" charset="0"/>
              </a:rPr>
              <a:t>Impact upon Registered Providers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>Responsibility of the Organisation</a:t>
            </a:r>
          </a:p>
          <a:p>
            <a:r>
              <a:rPr lang="en-US" sz="2800" dirty="0">
                <a:latin typeface="Calibri" panose="020F0502020204030204" pitchFamily="34" charset="0"/>
              </a:rPr>
              <a:t>Tenancy Agreement</a:t>
            </a:r>
          </a:p>
          <a:p>
            <a:r>
              <a:rPr lang="en-US" sz="2800" dirty="0">
                <a:latin typeface="Calibri" panose="020F0502020204030204" pitchFamily="34" charset="0"/>
              </a:rPr>
              <a:t>Tenants Obligations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4" y="3841930"/>
            <a:ext cx="1658139" cy="154554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475" y="5836425"/>
            <a:ext cx="1661750" cy="61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53082" y="452718"/>
            <a:ext cx="698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Sharon McLoughlin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7589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05131" y="2732809"/>
            <a:ext cx="3670479" cy="19704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Where are our hoarders 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357939" y="2393770"/>
            <a:ext cx="605143" cy="437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6"/>
          </p:cNvCxnSpPr>
          <p:nvPr/>
        </p:nvCxnSpPr>
        <p:spPr>
          <a:xfrm flipV="1">
            <a:off x="6075610" y="3532543"/>
            <a:ext cx="695458" cy="185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586375" y="4290473"/>
            <a:ext cx="268765" cy="433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" idx="4"/>
          </p:cNvCxnSpPr>
          <p:nvPr/>
        </p:nvCxnSpPr>
        <p:spPr>
          <a:xfrm>
            <a:off x="4240370" y="4703278"/>
            <a:ext cx="0" cy="492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" idx="3"/>
          </p:cNvCxnSpPr>
          <p:nvPr/>
        </p:nvCxnSpPr>
        <p:spPr>
          <a:xfrm flipH="1">
            <a:off x="2588654" y="4414709"/>
            <a:ext cx="354006" cy="476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980127" y="3180529"/>
            <a:ext cx="65682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240371" y="1958272"/>
            <a:ext cx="24146" cy="630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24680" y="1080837"/>
            <a:ext cx="2864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Introducing a</a:t>
            </a:r>
          </a:p>
          <a:p>
            <a:r>
              <a:rPr lang="en-GB" sz="2000" dirty="0">
                <a:latin typeface="Calibri" panose="020F0502020204030204" pitchFamily="34" charset="0"/>
              </a:rPr>
              <a:t> Specialist Hoarding post or team.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55917" y="1901087"/>
            <a:ext cx="1390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Customer</a:t>
            </a:r>
          </a:p>
          <a:p>
            <a:r>
              <a:rPr lang="en-GB" sz="2000" dirty="0">
                <a:latin typeface="Calibri" panose="020F0502020204030204" pitchFamily="34" charset="0"/>
              </a:rPr>
              <a:t>Profiling</a:t>
            </a:r>
            <a:r>
              <a:rPr lang="en-GB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77319" y="3181133"/>
            <a:ext cx="1439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Social isolation</a:t>
            </a:r>
            <a:r>
              <a:rPr lang="en-GB" sz="1350" dirty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98688" y="4827113"/>
            <a:ext cx="1503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Hoarders, collectors or lifestyle choice?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69550" y="5278585"/>
            <a:ext cx="1574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Same Location (Street or Neighbours) or Dispersed?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61941" y="4793356"/>
            <a:ext cx="187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Effective links with Fire &amp; Rescue Service?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2298" y="2691857"/>
            <a:ext cx="1728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Support &amp; Aftercare Options.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28935" y="575187"/>
            <a:ext cx="788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Sharon McLoughlin</a:t>
            </a:r>
            <a:endParaRPr lang="en-GB" sz="14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475" y="5867256"/>
            <a:ext cx="1661750" cy="61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80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804" y="1620324"/>
            <a:ext cx="7008970" cy="394254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250" y="5849468"/>
            <a:ext cx="1661750" cy="61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65960" y="539110"/>
            <a:ext cx="76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Sharon McLoughlin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550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What are the options?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>Agreed Partnership Approach </a:t>
            </a:r>
          </a:p>
          <a:p>
            <a:pPr marL="0" indent="0">
              <a:buNone/>
            </a:pPr>
            <a:endParaRPr lang="en-US" sz="2100" dirty="0">
              <a:latin typeface="Calibri" panose="020F0502020204030204" pitchFamily="34" charset="0"/>
            </a:endParaRPr>
          </a:p>
          <a:p>
            <a:pPr lvl="1"/>
            <a:r>
              <a:rPr lang="en-US" sz="2400" dirty="0" err="1">
                <a:latin typeface="Calibri" panose="020F0502020204030204" pitchFamily="34" charset="0"/>
              </a:rPr>
              <a:t>Calderdale</a:t>
            </a:r>
            <a:r>
              <a:rPr lang="en-US" sz="2400" dirty="0">
                <a:latin typeface="Calibri" panose="020F0502020204030204" pitchFamily="34" charset="0"/>
              </a:rPr>
              <a:t> Framework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Service Level Agreement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West Yorkshire Fire and Rescue Service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Key Agencies to involve </a:t>
            </a:r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75619" y="560555"/>
            <a:ext cx="685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prstClr val="white"/>
                </a:solidFill>
              </a:rPr>
              <a:t>Sharon</a:t>
            </a:r>
          </a:p>
          <a:p>
            <a:r>
              <a:rPr lang="en-GB" sz="700" dirty="0">
                <a:solidFill>
                  <a:prstClr val="white"/>
                </a:solidFill>
              </a:rPr>
              <a:t>McLoughlin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644" y="5836425"/>
            <a:ext cx="1661750" cy="61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054" y="1716915"/>
            <a:ext cx="7129172" cy="401015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475" y="5871291"/>
            <a:ext cx="1661750" cy="61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90226" y="500473"/>
            <a:ext cx="775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Sharon McLoughlin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940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092747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What are the options?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827484" y="1455313"/>
            <a:ext cx="6709906" cy="4494726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>
                <a:latin typeface="Calibri" panose="020F0502020204030204" pitchFamily="34" charset="0"/>
              </a:rPr>
              <a:t>No agreed Partnership Approach </a:t>
            </a:r>
          </a:p>
          <a:p>
            <a:pPr marL="0" indent="0">
              <a:buNone/>
            </a:pPr>
            <a:endParaRPr lang="en-US" sz="2100" dirty="0">
              <a:latin typeface="Calibri" panose="020F0502020204030204" pitchFamily="34" charset="0"/>
            </a:endParaRPr>
          </a:p>
          <a:p>
            <a:pPr lvl="1"/>
            <a:r>
              <a:rPr lang="en-US" sz="9600" dirty="0">
                <a:latin typeface="Calibri" panose="020F0502020204030204" pitchFamily="34" charset="0"/>
              </a:rPr>
              <a:t>Case Review – identify objectives</a:t>
            </a:r>
          </a:p>
          <a:p>
            <a:pPr lvl="1"/>
            <a:r>
              <a:rPr lang="en-US" sz="9600" dirty="0">
                <a:latin typeface="Calibri" panose="020F0502020204030204" pitchFamily="34" charset="0"/>
              </a:rPr>
              <a:t>Clear objectives, roles and responsibilities</a:t>
            </a:r>
          </a:p>
          <a:p>
            <a:pPr lvl="1"/>
            <a:r>
              <a:rPr lang="en-US" sz="9600" dirty="0">
                <a:latin typeface="Calibri" panose="020F0502020204030204" pitchFamily="34" charset="0"/>
              </a:rPr>
              <a:t>Involve &amp; Refer to your Fire &amp; Rescue Service</a:t>
            </a:r>
          </a:p>
          <a:p>
            <a:pPr lvl="1"/>
            <a:r>
              <a:rPr lang="en-US" sz="9600" dirty="0">
                <a:latin typeface="Calibri" panose="020F0502020204030204" pitchFamily="34" charset="0"/>
              </a:rPr>
              <a:t>Involve General Practioner</a:t>
            </a:r>
          </a:p>
          <a:p>
            <a:pPr lvl="1"/>
            <a:r>
              <a:rPr lang="en-US" sz="9600" dirty="0">
                <a:latin typeface="Calibri" panose="020F0502020204030204" pitchFamily="34" charset="0"/>
              </a:rPr>
              <a:t>Professionals Meeting – who to invite/involve</a:t>
            </a:r>
          </a:p>
          <a:p>
            <a:pPr lvl="1"/>
            <a:r>
              <a:rPr lang="en-US" sz="9600" dirty="0">
                <a:latin typeface="Calibri" panose="020F0502020204030204" pitchFamily="34" charset="0"/>
              </a:rPr>
              <a:t>Consider your organisations approach </a:t>
            </a:r>
          </a:p>
          <a:p>
            <a:pPr lvl="1"/>
            <a:r>
              <a:rPr lang="en-US" sz="9600" dirty="0">
                <a:latin typeface="Calibri" panose="020F0502020204030204" pitchFamily="34" charset="0"/>
              </a:rPr>
              <a:t>Ask Agencies for their advice and next steps</a:t>
            </a:r>
          </a:p>
          <a:p>
            <a:pPr lvl="1"/>
            <a:r>
              <a:rPr lang="en-US" sz="9600" dirty="0">
                <a:latin typeface="Calibri" panose="020F0502020204030204" pitchFamily="34" charset="0"/>
              </a:rPr>
              <a:t>Involve your Tenant</a:t>
            </a:r>
          </a:p>
          <a:p>
            <a:pPr lvl="1"/>
            <a:r>
              <a:rPr lang="en-US" sz="9600" dirty="0">
                <a:latin typeface="Calibri" panose="020F0502020204030204" pitchFamily="34" charset="0"/>
              </a:rPr>
              <a:t>Make use of a Decluttering Agreement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477" y="5644210"/>
            <a:ext cx="1661750" cy="61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91719" y="452718"/>
            <a:ext cx="711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Sharon McLoughlin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710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What </a:t>
            </a:r>
            <a:r>
              <a:rPr lang="en-US" dirty="0">
                <a:latin typeface="Calibri" panose="020F0502020204030204" pitchFamily="34" charset="0"/>
              </a:rPr>
              <a:t>might be the ba</a:t>
            </a:r>
            <a:r>
              <a:rPr lang="en-US" dirty="0" smtClean="0">
                <a:latin typeface="Calibri" panose="020F0502020204030204" pitchFamily="34" charset="0"/>
              </a:rPr>
              <a:t>rriers?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>Data Protection </a:t>
            </a:r>
          </a:p>
          <a:p>
            <a:r>
              <a:rPr lang="en-US" sz="2800" dirty="0">
                <a:latin typeface="Calibri" panose="020F0502020204030204" pitchFamily="34" charset="0"/>
              </a:rPr>
              <a:t>Reluctance by agencies to be involved</a:t>
            </a:r>
          </a:p>
          <a:p>
            <a:r>
              <a:rPr lang="en-US" sz="2800" dirty="0">
                <a:latin typeface="Calibri" panose="020F0502020204030204" pitchFamily="34" charset="0"/>
              </a:rPr>
              <a:t>Lack of resources to be involved</a:t>
            </a:r>
          </a:p>
          <a:p>
            <a:r>
              <a:rPr lang="en-US" sz="2800" dirty="0">
                <a:latin typeface="Calibri" panose="020F0502020204030204" pitchFamily="34" charset="0"/>
              </a:rPr>
              <a:t>No co operation from Tenant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80" y="4697504"/>
            <a:ext cx="1704826" cy="143284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718" y="5942577"/>
            <a:ext cx="1661750" cy="61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65960" y="551989"/>
            <a:ext cx="737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Sharon McLoughlin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351</TotalTime>
  <Words>304</Words>
  <Application>Microsoft Office PowerPoint</Application>
  <PresentationFormat>On-screen Show (4:3)</PresentationFormat>
  <Paragraphs>90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Ion</vt:lpstr>
      <vt:lpstr>Sharon McLoughlin Independent Housing Practioner  Darren Burton ASB &amp; Interventions Manager  Together Housing Group</vt:lpstr>
      <vt:lpstr>How multi –agency working can improve outcomes</vt:lpstr>
      <vt:lpstr>Impact upon Registered Providers</vt:lpstr>
      <vt:lpstr>PowerPoint Presentation</vt:lpstr>
      <vt:lpstr>PowerPoint Presentation</vt:lpstr>
      <vt:lpstr>What are the options?</vt:lpstr>
      <vt:lpstr>PowerPoint Presentation</vt:lpstr>
      <vt:lpstr>What are the options?</vt:lpstr>
      <vt:lpstr>What might be the barriers?</vt:lpstr>
      <vt:lpstr>The Acts that help a Registered Provider</vt:lpstr>
      <vt:lpstr>Case Studies &amp; Best Practice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Sharon McLoughlin Independent Housing Practioner Darren Burton ASB &amp; Interventions Manager  Together Housing</dc:title>
  <dc:creator>emily fulton</dc:creator>
  <cp:lastModifiedBy>Lucy Thompson</cp:lastModifiedBy>
  <cp:revision>34</cp:revision>
  <cp:lastPrinted>2012-08-15T21:38:02Z</cp:lastPrinted>
  <dcterms:created xsi:type="dcterms:W3CDTF">2016-09-14T18:00:31Z</dcterms:created>
  <dcterms:modified xsi:type="dcterms:W3CDTF">2016-09-20T11:31:57Z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